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4"/>
  </p:handoutMasterIdLst>
  <p:sldIdLst>
    <p:sldId id="256" r:id="rId2"/>
    <p:sldId id="262" r:id="rId3"/>
    <p:sldId id="266" r:id="rId4"/>
    <p:sldId id="270" r:id="rId5"/>
    <p:sldId id="269" r:id="rId6"/>
    <p:sldId id="263" r:id="rId7"/>
    <p:sldId id="271" r:id="rId8"/>
    <p:sldId id="273" r:id="rId9"/>
    <p:sldId id="264" r:id="rId10"/>
    <p:sldId id="267" r:id="rId11"/>
    <p:sldId id="268" r:id="rId12"/>
    <p:sldId id="272" r:id="rId13"/>
    <p:sldId id="265" r:id="rId14"/>
    <p:sldId id="281" r:id="rId15"/>
    <p:sldId id="278" r:id="rId16"/>
    <p:sldId id="280" r:id="rId17"/>
    <p:sldId id="279" r:id="rId18"/>
    <p:sldId id="282" r:id="rId19"/>
    <p:sldId id="283" r:id="rId20"/>
    <p:sldId id="284" r:id="rId21"/>
    <p:sldId id="277" r:id="rId22"/>
    <p:sldId id="285" r:id="rId23"/>
    <p:sldId id="286" r:id="rId24"/>
    <p:sldId id="289" r:id="rId25"/>
    <p:sldId id="290" r:id="rId26"/>
    <p:sldId id="291" r:id="rId27"/>
    <p:sldId id="293" r:id="rId28"/>
    <p:sldId id="294" r:id="rId29"/>
    <p:sldId id="288" r:id="rId30"/>
    <p:sldId id="274" r:id="rId31"/>
    <p:sldId id="275" r:id="rId32"/>
    <p:sldId id="276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854" autoAdjust="0"/>
    <p:restoredTop sz="94660"/>
  </p:normalViewPr>
  <p:slideViewPr>
    <p:cSldViewPr snapToGrid="0">
      <p:cViewPr>
        <p:scale>
          <a:sx n="127" d="100"/>
          <a:sy n="127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pes/Downloads/4.2_Structure_of_output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pes/Desktop/&#160;Docs/&#1054;&#1083;&#1080;&#1084;&#1087;&#1080;&#1072;&#1076;&#1085;&#1072;&#1103;%20&#1075;&#1077;&#1086;&#1075;&#1088;&#1072;&#1092;&#1080;&#1103;/&#1059;&#1089;&#1083;&#1091;&#1075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pes/Desktop/&#160;Docs/&#1054;&#1083;&#1080;&#1084;&#1087;&#1080;&#1072;&#1076;&#1085;&#1072;&#1103;%20&#1075;&#1077;&#1086;&#1075;&#1088;&#1072;&#1092;&#1080;&#1103;/&#1059;&#1089;&#1083;&#1091;&#1075;&#108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pes/Desktop/&#160;Docs/&#1054;&#1083;&#1080;&#1084;&#1087;&#1080;&#1072;&#1076;&#1085;&#1072;&#1103;%20&#1075;&#1077;&#1086;&#1075;&#1088;&#1072;&#1092;&#1080;&#1103;/&#1059;&#1089;&#1083;&#1091;&#1075;&#108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pes/Desktop/&#160;Docs/&#1054;&#1083;&#1080;&#1084;&#1087;&#1080;&#1072;&#1076;&#1085;&#1072;&#1103;%20&#1075;&#1077;&#1086;&#1075;&#1088;&#1072;&#1092;&#1080;&#1103;/&#1059;&#1089;&#1083;&#1091;&#1075;&#108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lpes/Desktop/&#160;Docs/&#1054;&#1083;&#1080;&#1084;&#1087;&#1080;&#1072;&#1076;&#1085;&#1072;&#1103;%20&#1075;&#1077;&#1086;&#1075;&#1088;&#1072;&#1092;&#1080;&#1103;/&#1059;&#1089;&#1083;&#1091;&#1075;&#1080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2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Лист2!$A$87:$A$106</c:f>
              <c:strCache>
                <c:ptCount val="20"/>
                <c:pt idx="0">
                  <c:v>Израиль</c:v>
                </c:pt>
                <c:pt idx="1">
                  <c:v>Нидерланды</c:v>
                </c:pt>
                <c:pt idx="2">
                  <c:v>Бельгия</c:v>
                </c:pt>
                <c:pt idx="3">
                  <c:v>США</c:v>
                </c:pt>
                <c:pt idx="4">
                  <c:v>Франция</c:v>
                </c:pt>
                <c:pt idx="5">
                  <c:v>Греция</c:v>
                </c:pt>
                <c:pt idx="6">
                  <c:v>СК</c:v>
                </c:pt>
                <c:pt idx="7">
                  <c:v>Мальдивы</c:v>
                </c:pt>
                <c:pt idx="8">
                  <c:v>Гренада</c:v>
                </c:pt>
                <c:pt idx="9">
                  <c:v>Ливан</c:v>
                </c:pt>
                <c:pt idx="10">
                  <c:v>Кипр</c:v>
                </c:pt>
                <c:pt idx="11">
                  <c:v>Багамы</c:v>
                </c:pt>
                <c:pt idx="12">
                  <c:v>Мальта</c:v>
                </c:pt>
                <c:pt idx="13">
                  <c:v>Сейшелы</c:v>
                </c:pt>
                <c:pt idx="14">
                  <c:v>Джибути</c:v>
                </c:pt>
                <c:pt idx="15">
                  <c:v>Люксембург</c:v>
                </c:pt>
                <c:pt idx="16">
                  <c:v>Санта-Лючия</c:v>
                </c:pt>
                <c:pt idx="17">
                  <c:v>Палау</c:v>
                </c:pt>
                <c:pt idx="18">
                  <c:v>Андорра</c:v>
                </c:pt>
                <c:pt idx="19">
                  <c:v>Гонконг</c:v>
                </c:pt>
              </c:strCache>
            </c:strRef>
          </c:cat>
          <c:val>
            <c:numRef>
              <c:f>Лист2!$B$87:$B$106</c:f>
              <c:numCache>
                <c:formatCode>General</c:formatCode>
                <c:ptCount val="20"/>
                <c:pt idx="0">
                  <c:v>80</c:v>
                </c:pt>
                <c:pt idx="1">
                  <c:v>80</c:v>
                </c:pt>
                <c:pt idx="2">
                  <c:v>81</c:v>
                </c:pt>
                <c:pt idx="3">
                  <c:v>81</c:v>
                </c:pt>
                <c:pt idx="4">
                  <c:v>81</c:v>
                </c:pt>
                <c:pt idx="5">
                  <c:v>81</c:v>
                </c:pt>
                <c:pt idx="6">
                  <c:v>81</c:v>
                </c:pt>
                <c:pt idx="7">
                  <c:v>81</c:v>
                </c:pt>
                <c:pt idx="8">
                  <c:v>82</c:v>
                </c:pt>
                <c:pt idx="9">
                  <c:v>83</c:v>
                </c:pt>
                <c:pt idx="10">
                  <c:v>86</c:v>
                </c:pt>
                <c:pt idx="11">
                  <c:v>86</c:v>
                </c:pt>
                <c:pt idx="12">
                  <c:v>87</c:v>
                </c:pt>
                <c:pt idx="13">
                  <c:v>87</c:v>
                </c:pt>
                <c:pt idx="14">
                  <c:v>87</c:v>
                </c:pt>
                <c:pt idx="15">
                  <c:v>88</c:v>
                </c:pt>
                <c:pt idx="16">
                  <c:v>88</c:v>
                </c:pt>
                <c:pt idx="17">
                  <c:v>89</c:v>
                </c:pt>
                <c:pt idx="18">
                  <c:v>90</c:v>
                </c:pt>
                <c:pt idx="19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66-2B48-8802-83844DF03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79035295"/>
        <c:axId val="1879036927"/>
      </c:barChart>
      <c:catAx>
        <c:axId val="18790352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79036927"/>
        <c:crosses val="autoZero"/>
        <c:auto val="1"/>
        <c:lblAlgn val="ctr"/>
        <c:lblOffset val="100"/>
        <c:noMultiLvlLbl val="0"/>
      </c:catAx>
      <c:valAx>
        <c:axId val="18790369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79035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Экспорт</a:t>
            </a:r>
            <a:r>
              <a:rPr lang="ru-RU" baseline="0" dirty="0"/>
              <a:t> товаров, млрд долл.</a:t>
            </a:r>
            <a:endParaRPr lang="ru-RU" dirty="0"/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Лист1!$A$41</c:f>
              <c:strCache>
                <c:ptCount val="1"/>
                <c:pt idx="0">
                  <c:v>КНР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Лист1!$B$41:$T$41</c:f>
              <c:numCache>
                <c:formatCode>0.0</c:formatCode>
                <c:ptCount val="19"/>
                <c:pt idx="0">
                  <c:v>266.098209</c:v>
                </c:pt>
                <c:pt idx="1">
                  <c:v>325.59597000000002</c:v>
                </c:pt>
                <c:pt idx="2">
                  <c:v>438.22776699999997</c:v>
                </c:pt>
                <c:pt idx="3">
                  <c:v>593.32558100000006</c:v>
                </c:pt>
                <c:pt idx="4">
                  <c:v>761.95340999999996</c:v>
                </c:pt>
                <c:pt idx="5">
                  <c:v>968.93560100000002</c:v>
                </c:pt>
                <c:pt idx="6">
                  <c:v>1220.0596680000001</c:v>
                </c:pt>
                <c:pt idx="7">
                  <c:v>1430.6931</c:v>
                </c:pt>
                <c:pt idx="8">
                  <c:v>1201.6468</c:v>
                </c:pt>
                <c:pt idx="9">
                  <c:v>1577.7637999999999</c:v>
                </c:pt>
                <c:pt idx="10">
                  <c:v>1898.3884</c:v>
                </c:pt>
                <c:pt idx="11">
                  <c:v>2048.7822000000001</c:v>
                </c:pt>
                <c:pt idx="12">
                  <c:v>2209.0073000000002</c:v>
                </c:pt>
                <c:pt idx="13">
                  <c:v>2342.292696</c:v>
                </c:pt>
                <c:pt idx="14">
                  <c:v>2281.8559220000002</c:v>
                </c:pt>
                <c:pt idx="15">
                  <c:v>2118.9805820000001</c:v>
                </c:pt>
                <c:pt idx="16">
                  <c:v>2271.7961420000001</c:v>
                </c:pt>
                <c:pt idx="17">
                  <c:v>2494.2301950000001</c:v>
                </c:pt>
                <c:pt idx="18">
                  <c:v>2498.5698659999998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50-BF47-9CE2-1B431EB57B64}"/>
            </c:ext>
          </c:extLst>
        </c:ser>
        <c:ser>
          <c:idx val="1"/>
          <c:order val="1"/>
          <c:tx>
            <c:strRef>
              <c:f>Лист1!$A$42</c:f>
              <c:strCache>
                <c:ptCount val="1"/>
                <c:pt idx="0">
                  <c:v>США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Лист1!$B$42:$T$42</c:f>
              <c:numCache>
                <c:formatCode>0.0</c:formatCode>
                <c:ptCount val="19"/>
                <c:pt idx="0">
                  <c:v>729.080421</c:v>
                </c:pt>
                <c:pt idx="1">
                  <c:v>693.068307</c:v>
                </c:pt>
                <c:pt idx="2">
                  <c:v>724.736583</c:v>
                </c:pt>
                <c:pt idx="3">
                  <c:v>814.84439399999997</c:v>
                </c:pt>
                <c:pt idx="4">
                  <c:v>901.04141100000004</c:v>
                </c:pt>
                <c:pt idx="5">
                  <c:v>1037.0292449999999</c:v>
                </c:pt>
                <c:pt idx="6">
                  <c:v>1162.5381500000001</c:v>
                </c:pt>
                <c:pt idx="7">
                  <c:v>1299.8988770000001</c:v>
                </c:pt>
                <c:pt idx="8">
                  <c:v>1056.7121</c:v>
                </c:pt>
                <c:pt idx="9">
                  <c:v>1278.099187</c:v>
                </c:pt>
                <c:pt idx="10">
                  <c:v>1481.6822</c:v>
                </c:pt>
                <c:pt idx="11">
                  <c:v>1544.932</c:v>
                </c:pt>
                <c:pt idx="12">
                  <c:v>1577.5872999999999</c:v>
                </c:pt>
                <c:pt idx="13">
                  <c:v>1619.7429</c:v>
                </c:pt>
                <c:pt idx="14">
                  <c:v>1503.10149</c:v>
                </c:pt>
                <c:pt idx="15">
                  <c:v>1451.4596839999999</c:v>
                </c:pt>
                <c:pt idx="16">
                  <c:v>1546.462344</c:v>
                </c:pt>
                <c:pt idx="17">
                  <c:v>1665.9920320000001</c:v>
                </c:pt>
                <c:pt idx="18">
                  <c:v>1645.1743349999999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50-BF47-9CE2-1B431EB57B64}"/>
            </c:ext>
          </c:extLst>
        </c:ser>
        <c:ser>
          <c:idx val="2"/>
          <c:order val="2"/>
          <c:tx>
            <c:strRef>
              <c:f>Лист1!$A$43</c:f>
              <c:strCache>
                <c:ptCount val="1"/>
                <c:pt idx="0">
                  <c:v>ФРГ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Лист1!$B$43:$T$43</c:f>
              <c:numCache>
                <c:formatCode>0.0</c:formatCode>
                <c:ptCount val="19"/>
                <c:pt idx="0">
                  <c:v>571.42672000000005</c:v>
                </c:pt>
                <c:pt idx="1">
                  <c:v>615.99739099999999</c:v>
                </c:pt>
                <c:pt idx="2">
                  <c:v>748.53126699999996</c:v>
                </c:pt>
                <c:pt idx="3">
                  <c:v>911.74209599999995</c:v>
                </c:pt>
                <c:pt idx="4">
                  <c:v>977.13197200000002</c:v>
                </c:pt>
                <c:pt idx="5">
                  <c:v>1121.9628869999999</c:v>
                </c:pt>
                <c:pt idx="6">
                  <c:v>1328.8413539999999</c:v>
                </c:pt>
                <c:pt idx="7">
                  <c:v>1457.4629500000001</c:v>
                </c:pt>
                <c:pt idx="8">
                  <c:v>1125.8440479999999</c:v>
                </c:pt>
                <c:pt idx="9">
                  <c:v>1267.743109</c:v>
                </c:pt>
                <c:pt idx="10">
                  <c:v>1483.8025580000001</c:v>
                </c:pt>
                <c:pt idx="11">
                  <c:v>1410.1463209999999</c:v>
                </c:pt>
                <c:pt idx="12">
                  <c:v>1450.9375150000001</c:v>
                </c:pt>
                <c:pt idx="13">
                  <c:v>1498.2384320000001</c:v>
                </c:pt>
                <c:pt idx="14">
                  <c:v>1323.6651159999999</c:v>
                </c:pt>
                <c:pt idx="15">
                  <c:v>1332.489067</c:v>
                </c:pt>
                <c:pt idx="16">
                  <c:v>1444.7763669999999</c:v>
                </c:pt>
                <c:pt idx="17">
                  <c:v>1556.6229390000001</c:v>
                </c:pt>
                <c:pt idx="18">
                  <c:v>1486.4627720000001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50-BF47-9CE2-1B431EB57B64}"/>
            </c:ext>
          </c:extLst>
        </c:ser>
        <c:ser>
          <c:idx val="3"/>
          <c:order val="3"/>
          <c:tx>
            <c:strRef>
              <c:f>Лист1!$A$44</c:f>
              <c:strCache>
                <c:ptCount val="1"/>
                <c:pt idx="0">
                  <c:v>Нидерланды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Лист1!$B$44:$T$44</c:f>
              <c:numCache>
                <c:formatCode>0.0</c:formatCode>
                <c:ptCount val="19"/>
                <c:pt idx="0">
                  <c:v>216.15786900000001</c:v>
                </c:pt>
                <c:pt idx="1">
                  <c:v>219.82052200000001</c:v>
                </c:pt>
                <c:pt idx="2">
                  <c:v>264.79648200000003</c:v>
                </c:pt>
                <c:pt idx="3">
                  <c:v>318.04030299999999</c:v>
                </c:pt>
                <c:pt idx="4">
                  <c:v>349.81302299999999</c:v>
                </c:pt>
                <c:pt idx="5">
                  <c:v>400.68588299999999</c:v>
                </c:pt>
                <c:pt idx="6">
                  <c:v>477.64055400000001</c:v>
                </c:pt>
                <c:pt idx="7">
                  <c:v>545.85340499999995</c:v>
                </c:pt>
                <c:pt idx="8">
                  <c:v>431.50245200000001</c:v>
                </c:pt>
                <c:pt idx="9">
                  <c:v>492.645872</c:v>
                </c:pt>
                <c:pt idx="10">
                  <c:v>530.57575899999995</c:v>
                </c:pt>
                <c:pt idx="11">
                  <c:v>552.46179400000005</c:v>
                </c:pt>
                <c:pt idx="12">
                  <c:v>571.24685499999998</c:v>
                </c:pt>
                <c:pt idx="13">
                  <c:v>571.34754199999998</c:v>
                </c:pt>
                <c:pt idx="14">
                  <c:v>570.69025599999998</c:v>
                </c:pt>
                <c:pt idx="15">
                  <c:v>570.93186700000001</c:v>
                </c:pt>
                <c:pt idx="16">
                  <c:v>651.69679699999995</c:v>
                </c:pt>
                <c:pt idx="17">
                  <c:v>727.32605599999999</c:v>
                </c:pt>
                <c:pt idx="18">
                  <c:v>721.30108499999994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50-BF47-9CE2-1B431EB57B64}"/>
            </c:ext>
          </c:extLst>
        </c:ser>
        <c:ser>
          <c:idx val="4"/>
          <c:order val="4"/>
          <c:tx>
            <c:strRef>
              <c:f>Лист1!$A$45</c:f>
              <c:strCache>
                <c:ptCount val="1"/>
                <c:pt idx="0">
                  <c:v>Япония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Лист1!$B$45:$T$45</c:f>
              <c:numCache>
                <c:formatCode>0.0</c:formatCode>
                <c:ptCount val="19"/>
                <c:pt idx="0">
                  <c:v>403.34407700000003</c:v>
                </c:pt>
                <c:pt idx="1">
                  <c:v>416.72938799999997</c:v>
                </c:pt>
                <c:pt idx="2">
                  <c:v>472.00687399999998</c:v>
                </c:pt>
                <c:pt idx="3">
                  <c:v>565.76113699999996</c:v>
                </c:pt>
                <c:pt idx="4">
                  <c:v>594.94086600000003</c:v>
                </c:pt>
                <c:pt idx="5">
                  <c:v>646.72505899999999</c:v>
                </c:pt>
                <c:pt idx="6">
                  <c:v>714.32703600000002</c:v>
                </c:pt>
                <c:pt idx="7">
                  <c:v>781.41216299999996</c:v>
                </c:pt>
                <c:pt idx="8">
                  <c:v>580.71873400000004</c:v>
                </c:pt>
                <c:pt idx="9">
                  <c:v>769.77383199999997</c:v>
                </c:pt>
                <c:pt idx="10">
                  <c:v>823.18375900000001</c:v>
                </c:pt>
                <c:pt idx="11">
                  <c:v>798.62002299999995</c:v>
                </c:pt>
                <c:pt idx="12">
                  <c:v>715.09724400000005</c:v>
                </c:pt>
                <c:pt idx="13">
                  <c:v>690.21746599999994</c:v>
                </c:pt>
                <c:pt idx="14">
                  <c:v>625.00591499999996</c:v>
                </c:pt>
                <c:pt idx="15">
                  <c:v>645.58941000000004</c:v>
                </c:pt>
                <c:pt idx="16">
                  <c:v>698.02162299999998</c:v>
                </c:pt>
                <c:pt idx="17">
                  <c:v>738.16425200000003</c:v>
                </c:pt>
                <c:pt idx="18">
                  <c:v>705.84201299999995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50-BF47-9CE2-1B431EB57B64}"/>
            </c:ext>
          </c:extLst>
        </c:ser>
        <c:ser>
          <c:idx val="5"/>
          <c:order val="5"/>
          <c:tx>
            <c:strRef>
              <c:f>Лист1!$A$46</c:f>
              <c:strCache>
                <c:ptCount val="1"/>
                <c:pt idx="0">
                  <c:v>Франция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Лист1!$B$46:$T$46</c:f>
              <c:numCache>
                <c:formatCode>0.0</c:formatCode>
                <c:ptCount val="19"/>
                <c:pt idx="0">
                  <c:v>289.59910500000001</c:v>
                </c:pt>
                <c:pt idx="1">
                  <c:v>304.89187900000002</c:v>
                </c:pt>
                <c:pt idx="2">
                  <c:v>358.13171699999998</c:v>
                </c:pt>
                <c:pt idx="3">
                  <c:v>413.70842199999998</c:v>
                </c:pt>
                <c:pt idx="4">
                  <c:v>434.35424499999999</c:v>
                </c:pt>
                <c:pt idx="5">
                  <c:v>479.01285200000001</c:v>
                </c:pt>
                <c:pt idx="6">
                  <c:v>539.73071200000004</c:v>
                </c:pt>
                <c:pt idx="7">
                  <c:v>594.50499500000001</c:v>
                </c:pt>
                <c:pt idx="8">
                  <c:v>464.11281100000002</c:v>
                </c:pt>
                <c:pt idx="9">
                  <c:v>511.65104300000002</c:v>
                </c:pt>
                <c:pt idx="10">
                  <c:v>585.72382400000004</c:v>
                </c:pt>
                <c:pt idx="11">
                  <c:v>558.46054500000002</c:v>
                </c:pt>
                <c:pt idx="12">
                  <c:v>567.98769800000002</c:v>
                </c:pt>
                <c:pt idx="13">
                  <c:v>569.409762</c:v>
                </c:pt>
                <c:pt idx="14">
                  <c:v>495.44207399999999</c:v>
                </c:pt>
                <c:pt idx="15">
                  <c:v>490.18845700000003</c:v>
                </c:pt>
                <c:pt idx="16">
                  <c:v>523.80954999999994</c:v>
                </c:pt>
                <c:pt idx="17">
                  <c:v>569.13852399999996</c:v>
                </c:pt>
                <c:pt idx="18">
                  <c:v>555.10060599999997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50-BF47-9CE2-1B431EB57B64}"/>
            </c:ext>
          </c:extLst>
        </c:ser>
        <c:ser>
          <c:idx val="6"/>
          <c:order val="6"/>
          <c:tx>
            <c:strRef>
              <c:f>Лист1!$A$47</c:f>
              <c:strCache>
                <c:ptCount val="1"/>
                <c:pt idx="0">
                  <c:v>Корея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Лист1!$B$47:$T$47</c:f>
              <c:numCache>
                <c:formatCode>0.0</c:formatCode>
                <c:ptCount val="19"/>
                <c:pt idx="0">
                  <c:v>150.43088599999999</c:v>
                </c:pt>
                <c:pt idx="1">
                  <c:v>162.46609699999999</c:v>
                </c:pt>
                <c:pt idx="2">
                  <c:v>193.81731400000001</c:v>
                </c:pt>
                <c:pt idx="3">
                  <c:v>253.84460899999999</c:v>
                </c:pt>
                <c:pt idx="4">
                  <c:v>284.41816699999998</c:v>
                </c:pt>
                <c:pt idx="5">
                  <c:v>325.457247</c:v>
                </c:pt>
                <c:pt idx="6">
                  <c:v>371.477104</c:v>
                </c:pt>
                <c:pt idx="7">
                  <c:v>422.00347900000003</c:v>
                </c:pt>
                <c:pt idx="8">
                  <c:v>363.53106300000002</c:v>
                </c:pt>
                <c:pt idx="9">
                  <c:v>466.38062000000002</c:v>
                </c:pt>
                <c:pt idx="10">
                  <c:v>555.20889799999998</c:v>
                </c:pt>
                <c:pt idx="11">
                  <c:v>547.85444800000005</c:v>
                </c:pt>
                <c:pt idx="12">
                  <c:v>559.64870800000006</c:v>
                </c:pt>
                <c:pt idx="13">
                  <c:v>573.09113400000001</c:v>
                </c:pt>
                <c:pt idx="14">
                  <c:v>526.90073299999995</c:v>
                </c:pt>
                <c:pt idx="15">
                  <c:v>495.46560599999998</c:v>
                </c:pt>
                <c:pt idx="16">
                  <c:v>573.71661800000004</c:v>
                </c:pt>
                <c:pt idx="17">
                  <c:v>605.16918999999996</c:v>
                </c:pt>
                <c:pt idx="18">
                  <c:v>542.33333700000003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950-BF47-9CE2-1B431EB57B64}"/>
            </c:ext>
          </c:extLst>
        </c:ser>
        <c:ser>
          <c:idx val="7"/>
          <c:order val="7"/>
          <c:tx>
            <c:strRef>
              <c:f>Лист1!$A$48</c:f>
              <c:strCache>
                <c:ptCount val="1"/>
                <c:pt idx="0">
                  <c:v>Италия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Лист1!$B$48:$T$48</c:f>
              <c:numCache>
                <c:formatCode>0.0</c:formatCode>
                <c:ptCount val="19"/>
                <c:pt idx="0">
                  <c:v>244.252016</c:v>
                </c:pt>
                <c:pt idx="1">
                  <c:v>254.21560400000001</c:v>
                </c:pt>
                <c:pt idx="2">
                  <c:v>299.46573599999999</c:v>
                </c:pt>
                <c:pt idx="3">
                  <c:v>353.54312299999998</c:v>
                </c:pt>
                <c:pt idx="4">
                  <c:v>372.95714600000002</c:v>
                </c:pt>
                <c:pt idx="5">
                  <c:v>417.15299700000003</c:v>
                </c:pt>
                <c:pt idx="6">
                  <c:v>500.20341300000001</c:v>
                </c:pt>
                <c:pt idx="7">
                  <c:v>541.78628300000003</c:v>
                </c:pt>
                <c:pt idx="8">
                  <c:v>406.47912700000001</c:v>
                </c:pt>
                <c:pt idx="9">
                  <c:v>446.83983000000001</c:v>
                </c:pt>
                <c:pt idx="10">
                  <c:v>523.25629600000002</c:v>
                </c:pt>
                <c:pt idx="11">
                  <c:v>501.52885099999997</c:v>
                </c:pt>
                <c:pt idx="12">
                  <c:v>518.09510299999999</c:v>
                </c:pt>
                <c:pt idx="13">
                  <c:v>529.52873299999999</c:v>
                </c:pt>
                <c:pt idx="14">
                  <c:v>457.488787</c:v>
                </c:pt>
                <c:pt idx="15">
                  <c:v>461.74876699999999</c:v>
                </c:pt>
                <c:pt idx="16">
                  <c:v>507.195651</c:v>
                </c:pt>
                <c:pt idx="17">
                  <c:v>549.77736400000003</c:v>
                </c:pt>
                <c:pt idx="18">
                  <c:v>541.69530899999995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950-BF47-9CE2-1B431EB57B64}"/>
            </c:ext>
          </c:extLst>
        </c:ser>
        <c:ser>
          <c:idx val="8"/>
          <c:order val="8"/>
          <c:tx>
            <c:strRef>
              <c:f>Лист1!$A$49</c:f>
              <c:strCache>
                <c:ptCount val="1"/>
                <c:pt idx="0">
                  <c:v>Гонконг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Лист1!$B$49:$T$49</c:f>
              <c:numCache>
                <c:formatCode>0.0</c:formatCode>
                <c:ptCount val="19"/>
                <c:pt idx="0">
                  <c:v>191.06724399999999</c:v>
                </c:pt>
                <c:pt idx="1">
                  <c:v>201.927773</c:v>
                </c:pt>
                <c:pt idx="2">
                  <c:v>228.708303</c:v>
                </c:pt>
                <c:pt idx="3">
                  <c:v>265.60554200000001</c:v>
                </c:pt>
                <c:pt idx="4">
                  <c:v>292.118674</c:v>
                </c:pt>
                <c:pt idx="5">
                  <c:v>322.668792</c:v>
                </c:pt>
                <c:pt idx="6">
                  <c:v>349.38557500000002</c:v>
                </c:pt>
                <c:pt idx="7">
                  <c:v>370.24181900000002</c:v>
                </c:pt>
                <c:pt idx="8">
                  <c:v>329.42193500000002</c:v>
                </c:pt>
                <c:pt idx="9">
                  <c:v>400.69201500000003</c:v>
                </c:pt>
                <c:pt idx="10">
                  <c:v>455.57337999999999</c:v>
                </c:pt>
                <c:pt idx="11">
                  <c:v>492.90747199999998</c:v>
                </c:pt>
                <c:pt idx="12">
                  <c:v>535.18674299999998</c:v>
                </c:pt>
                <c:pt idx="13">
                  <c:v>524.06489899999997</c:v>
                </c:pt>
                <c:pt idx="14">
                  <c:v>510.55277899999999</c:v>
                </c:pt>
                <c:pt idx="15">
                  <c:v>516.58813099999998</c:v>
                </c:pt>
                <c:pt idx="16">
                  <c:v>549.86145499999998</c:v>
                </c:pt>
                <c:pt idx="17">
                  <c:v>569.10573999999997</c:v>
                </c:pt>
                <c:pt idx="18">
                  <c:v>535.71101899999996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50-BF47-9CE2-1B431EB57B64}"/>
            </c:ext>
          </c:extLst>
        </c:ser>
        <c:ser>
          <c:idx val="9"/>
          <c:order val="9"/>
          <c:tx>
            <c:strRef>
              <c:f>Лист1!$A$50</c:f>
              <c:strCache>
                <c:ptCount val="1"/>
                <c:pt idx="0">
                  <c:v>Мексика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Лист1!$B$40:$T$40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Лист1!$B$50:$T$50</c:f>
              <c:numCache>
                <c:formatCode>0.0</c:formatCode>
                <c:ptCount val="19"/>
                <c:pt idx="0">
                  <c:v>158.38621699999999</c:v>
                </c:pt>
                <c:pt idx="1">
                  <c:v>160.75054</c:v>
                </c:pt>
                <c:pt idx="2">
                  <c:v>164.906509</c:v>
                </c:pt>
                <c:pt idx="3">
                  <c:v>187.98044200000001</c:v>
                </c:pt>
                <c:pt idx="4">
                  <c:v>214.20730599999999</c:v>
                </c:pt>
                <c:pt idx="5">
                  <c:v>249.96054599999999</c:v>
                </c:pt>
                <c:pt idx="6">
                  <c:v>271.821215</c:v>
                </c:pt>
                <c:pt idx="7">
                  <c:v>291.26480900000001</c:v>
                </c:pt>
                <c:pt idx="8">
                  <c:v>229.71233699999999</c:v>
                </c:pt>
                <c:pt idx="9">
                  <c:v>298.30507499999999</c:v>
                </c:pt>
                <c:pt idx="10">
                  <c:v>349.32658199999997</c:v>
                </c:pt>
                <c:pt idx="11">
                  <c:v>370.706658</c:v>
                </c:pt>
                <c:pt idx="12">
                  <c:v>379.94927300000001</c:v>
                </c:pt>
                <c:pt idx="13">
                  <c:v>396.89047299999999</c:v>
                </c:pt>
                <c:pt idx="14">
                  <c:v>380.78910500000001</c:v>
                </c:pt>
                <c:pt idx="15">
                  <c:v>373.90430300000003</c:v>
                </c:pt>
                <c:pt idx="16">
                  <c:v>409.47644600000001</c:v>
                </c:pt>
                <c:pt idx="17">
                  <c:v>450.92037399999998</c:v>
                </c:pt>
                <c:pt idx="18">
                  <c:v>472.27287100000001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950-BF47-9CE2-1B431EB57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9963391"/>
        <c:axId val="1120149695"/>
      </c:barChart>
      <c:catAx>
        <c:axId val="111996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0149695"/>
        <c:crosses val="autoZero"/>
        <c:auto val="1"/>
        <c:lblAlgn val="ctr"/>
        <c:lblOffset val="100"/>
        <c:noMultiLvlLbl val="0"/>
      </c:catAx>
      <c:valAx>
        <c:axId val="1120149695"/>
        <c:scaling>
          <c:orientation val="minMax"/>
          <c:max val="25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Млрд одлл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19963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dirty="0"/>
              <a:t>Экспорт</a:t>
            </a:r>
            <a:r>
              <a:rPr lang="ru-RU" sz="3200" baseline="0" dirty="0"/>
              <a:t> услуг по странам мира</a:t>
            </a:r>
            <a:endParaRPr lang="ru-RU" sz="3200" dirty="0"/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США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Лист1!$B$2:$O$2</c:f>
              <c:numCache>
                <c:formatCode>0.0</c:formatCode>
                <c:ptCount val="14"/>
                <c:pt idx="0">
                  <c:v>375.69739499999997</c:v>
                </c:pt>
                <c:pt idx="1">
                  <c:v>416.738</c:v>
                </c:pt>
                <c:pt idx="2">
                  <c:v>488.39600000000002</c:v>
                </c:pt>
                <c:pt idx="3">
                  <c:v>532.81700000000001</c:v>
                </c:pt>
                <c:pt idx="4">
                  <c:v>512.72199999999998</c:v>
                </c:pt>
                <c:pt idx="5">
                  <c:v>562.75900000000001</c:v>
                </c:pt>
                <c:pt idx="6">
                  <c:v>627.06100000000004</c:v>
                </c:pt>
                <c:pt idx="7">
                  <c:v>655.72400000000005</c:v>
                </c:pt>
                <c:pt idx="8">
                  <c:v>700.49099999999999</c:v>
                </c:pt>
                <c:pt idx="9">
                  <c:v>741.09400000000005</c:v>
                </c:pt>
                <c:pt idx="10">
                  <c:v>755.31</c:v>
                </c:pt>
                <c:pt idx="11">
                  <c:v>758.88800000000003</c:v>
                </c:pt>
                <c:pt idx="12">
                  <c:v>797.69</c:v>
                </c:pt>
                <c:pt idx="13">
                  <c:v>828.42811099999994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78-384F-BC72-FAF89CC1B2B2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СК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Лист1!$B$3:$O$3</c:f>
              <c:numCache>
                <c:formatCode>0.0</c:formatCode>
                <c:ptCount val="14"/>
                <c:pt idx="0">
                  <c:v>236.86631600000001</c:v>
                </c:pt>
                <c:pt idx="1">
                  <c:v>270.38917199999997</c:v>
                </c:pt>
                <c:pt idx="2">
                  <c:v>321.76872700000001</c:v>
                </c:pt>
                <c:pt idx="3">
                  <c:v>312.80999200000002</c:v>
                </c:pt>
                <c:pt idx="4">
                  <c:v>272.08261499999998</c:v>
                </c:pt>
                <c:pt idx="5">
                  <c:v>278.20742000000001</c:v>
                </c:pt>
                <c:pt idx="6">
                  <c:v>315.396681</c:v>
                </c:pt>
                <c:pt idx="7">
                  <c:v>324.389816</c:v>
                </c:pt>
                <c:pt idx="8">
                  <c:v>348.83477299999998</c:v>
                </c:pt>
                <c:pt idx="9">
                  <c:v>373.81073800000001</c:v>
                </c:pt>
                <c:pt idx="10">
                  <c:v>355.75552499999998</c:v>
                </c:pt>
                <c:pt idx="11">
                  <c:v>348.19897500000002</c:v>
                </c:pt>
                <c:pt idx="12">
                  <c:v>356.54817300000002</c:v>
                </c:pt>
                <c:pt idx="13">
                  <c:v>376.15702399999998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78-384F-BC72-FAF89CC1B2B2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ФРГ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Лист1!$B$4:$O$4</c:f>
              <c:numCache>
                <c:formatCode>0.0</c:formatCode>
                <c:ptCount val="14"/>
                <c:pt idx="0">
                  <c:v>159.41827000000001</c:v>
                </c:pt>
                <c:pt idx="1">
                  <c:v>181.52977200000001</c:v>
                </c:pt>
                <c:pt idx="2">
                  <c:v>211.79099099999999</c:v>
                </c:pt>
                <c:pt idx="3">
                  <c:v>241.40228300000001</c:v>
                </c:pt>
                <c:pt idx="4">
                  <c:v>222.80432099999999</c:v>
                </c:pt>
                <c:pt idx="5">
                  <c:v>225.01440299999999</c:v>
                </c:pt>
                <c:pt idx="6">
                  <c:v>250.50218599999999</c:v>
                </c:pt>
                <c:pt idx="7">
                  <c:v>252.48684900000001</c:v>
                </c:pt>
                <c:pt idx="8">
                  <c:v>273.02063800000002</c:v>
                </c:pt>
                <c:pt idx="9">
                  <c:v>299.815291</c:v>
                </c:pt>
                <c:pt idx="10">
                  <c:v>276.74876</c:v>
                </c:pt>
                <c:pt idx="11">
                  <c:v>285.81853999999998</c:v>
                </c:pt>
                <c:pt idx="12">
                  <c:v>307.48342700000001</c:v>
                </c:pt>
                <c:pt idx="13">
                  <c:v>331.15573599999999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78-384F-BC72-FAF89CC1B2B2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Франция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Лист1!$B$5:$O$5</c:f>
              <c:numCache>
                <c:formatCode>0.0</c:formatCode>
                <c:ptCount val="14"/>
                <c:pt idx="0">
                  <c:v>156.70040599999999</c:v>
                </c:pt>
                <c:pt idx="1">
                  <c:v>171.01889</c:v>
                </c:pt>
                <c:pt idx="2">
                  <c:v>202.737966</c:v>
                </c:pt>
                <c:pt idx="3">
                  <c:v>231.21708100000001</c:v>
                </c:pt>
                <c:pt idx="4">
                  <c:v>201.86264700000001</c:v>
                </c:pt>
                <c:pt idx="5">
                  <c:v>202.108484</c:v>
                </c:pt>
                <c:pt idx="6">
                  <c:v>236.19492500000001</c:v>
                </c:pt>
                <c:pt idx="7">
                  <c:v>234.64783199999999</c:v>
                </c:pt>
                <c:pt idx="8">
                  <c:v>254.11765600000001</c:v>
                </c:pt>
                <c:pt idx="9">
                  <c:v>272.84412099999997</c:v>
                </c:pt>
                <c:pt idx="10">
                  <c:v>255.60773</c:v>
                </c:pt>
                <c:pt idx="11">
                  <c:v>259.99432200000001</c:v>
                </c:pt>
                <c:pt idx="12">
                  <c:v>275.141661</c:v>
                </c:pt>
                <c:pt idx="13">
                  <c:v>291.49423300000001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78-384F-BC72-FAF89CC1B2B2}"/>
            </c:ext>
          </c:extLst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Китай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Лист1!$B$6:$O$6</c:f>
              <c:numCache>
                <c:formatCode>0.0</c:formatCode>
                <c:ptCount val="14"/>
                <c:pt idx="0">
                  <c:v>78.468699999999998</c:v>
                </c:pt>
                <c:pt idx="1">
                  <c:v>94.070999999999998</c:v>
                </c:pt>
                <c:pt idx="2">
                  <c:v>125.447</c:v>
                </c:pt>
                <c:pt idx="3">
                  <c:v>145.34299999999999</c:v>
                </c:pt>
                <c:pt idx="4">
                  <c:v>122.563</c:v>
                </c:pt>
                <c:pt idx="5">
                  <c:v>178.33885900000001</c:v>
                </c:pt>
                <c:pt idx="6">
                  <c:v>201.047</c:v>
                </c:pt>
                <c:pt idx="7">
                  <c:v>201.57599999999999</c:v>
                </c:pt>
                <c:pt idx="8">
                  <c:v>207.006</c:v>
                </c:pt>
                <c:pt idx="9">
                  <c:v>219.14075199999999</c:v>
                </c:pt>
                <c:pt idx="10">
                  <c:v>218.633994</c:v>
                </c:pt>
                <c:pt idx="11">
                  <c:v>209.528796</c:v>
                </c:pt>
                <c:pt idx="12">
                  <c:v>228.090293</c:v>
                </c:pt>
                <c:pt idx="13">
                  <c:v>266.84123799999998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78-384F-BC72-FAF89CC1B2B2}"/>
            </c:ext>
          </c:extLst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Нидерланды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Лист1!$B$7:$O$7</c:f>
              <c:numCache>
                <c:formatCode>0.0</c:formatCode>
                <c:ptCount val="14"/>
                <c:pt idx="0">
                  <c:v>119.884315</c:v>
                </c:pt>
                <c:pt idx="1">
                  <c:v>126.378192</c:v>
                </c:pt>
                <c:pt idx="2">
                  <c:v>154.051063</c:v>
                </c:pt>
                <c:pt idx="3">
                  <c:v>175.29725300000001</c:v>
                </c:pt>
                <c:pt idx="4">
                  <c:v>164.65473800000001</c:v>
                </c:pt>
                <c:pt idx="5">
                  <c:v>161.50600299999999</c:v>
                </c:pt>
                <c:pt idx="6">
                  <c:v>175.365014</c:v>
                </c:pt>
                <c:pt idx="7">
                  <c:v>168.26944599999999</c:v>
                </c:pt>
                <c:pt idx="8">
                  <c:v>178.99686500000001</c:v>
                </c:pt>
                <c:pt idx="9">
                  <c:v>206.05435399999999</c:v>
                </c:pt>
                <c:pt idx="10">
                  <c:v>197.78176400000001</c:v>
                </c:pt>
                <c:pt idx="11">
                  <c:v>190.81338199999999</c:v>
                </c:pt>
                <c:pt idx="12">
                  <c:v>217.671581</c:v>
                </c:pt>
                <c:pt idx="13">
                  <c:v>242.488584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478-384F-BC72-FAF89CC1B2B2}"/>
            </c:ext>
          </c:extLst>
        </c:ser>
        <c:ser>
          <c:idx val="6"/>
          <c:order val="6"/>
          <c:tx>
            <c:strRef>
              <c:f>Лист1!$A$8</c:f>
              <c:strCache>
                <c:ptCount val="1"/>
                <c:pt idx="0">
                  <c:v>Ирландия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Лист1!$B$8:$O$8</c:f>
              <c:numCache>
                <c:formatCode>0.0</c:formatCode>
                <c:ptCount val="14"/>
                <c:pt idx="0">
                  <c:v>56.579180999999998</c:v>
                </c:pt>
                <c:pt idx="1">
                  <c:v>66.34796</c:v>
                </c:pt>
                <c:pt idx="2">
                  <c:v>81.645284000000004</c:v>
                </c:pt>
                <c:pt idx="3">
                  <c:v>90.794612000000001</c:v>
                </c:pt>
                <c:pt idx="4">
                  <c:v>85.494972000000004</c:v>
                </c:pt>
                <c:pt idx="5">
                  <c:v>92.170479</c:v>
                </c:pt>
                <c:pt idx="6">
                  <c:v>106.739076</c:v>
                </c:pt>
                <c:pt idx="7">
                  <c:v>104.258855</c:v>
                </c:pt>
                <c:pt idx="8">
                  <c:v>116.19323300000001</c:v>
                </c:pt>
                <c:pt idx="9">
                  <c:v>132.526107</c:v>
                </c:pt>
                <c:pt idx="10">
                  <c:v>133.35197099999999</c:v>
                </c:pt>
                <c:pt idx="11">
                  <c:v>149.414548</c:v>
                </c:pt>
                <c:pt idx="12">
                  <c:v>179.96671599999999</c:v>
                </c:pt>
                <c:pt idx="13">
                  <c:v>205.73180300000001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78-384F-BC72-FAF89CC1B2B2}"/>
            </c:ext>
          </c:extLst>
        </c:ser>
        <c:ser>
          <c:idx val="7"/>
          <c:order val="7"/>
          <c:tx>
            <c:strRef>
              <c:f>Лист1!$A$9</c:f>
              <c:strCache>
                <c:ptCount val="1"/>
                <c:pt idx="0">
                  <c:v>Индия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Лист1!$B$9:$O$9</c:f>
              <c:numCache>
                <c:formatCode>0.0</c:formatCode>
                <c:ptCount val="14"/>
                <c:pt idx="0">
                  <c:v>52.179000000000002</c:v>
                </c:pt>
                <c:pt idx="1">
                  <c:v>69.439800000000005</c:v>
                </c:pt>
                <c:pt idx="2">
                  <c:v>86.552499999999995</c:v>
                </c:pt>
                <c:pt idx="3">
                  <c:v>106.054</c:v>
                </c:pt>
                <c:pt idx="4">
                  <c:v>92.889499999999998</c:v>
                </c:pt>
                <c:pt idx="5">
                  <c:v>117.068</c:v>
                </c:pt>
                <c:pt idx="6">
                  <c:v>138.52799999999999</c:v>
                </c:pt>
                <c:pt idx="7">
                  <c:v>145.52500000000001</c:v>
                </c:pt>
                <c:pt idx="8">
                  <c:v>149.16363200000001</c:v>
                </c:pt>
                <c:pt idx="9">
                  <c:v>157.19613799999999</c:v>
                </c:pt>
                <c:pt idx="10">
                  <c:v>156.27817400000001</c:v>
                </c:pt>
                <c:pt idx="11">
                  <c:v>161.81900300000001</c:v>
                </c:pt>
                <c:pt idx="12">
                  <c:v>185.294014</c:v>
                </c:pt>
                <c:pt idx="13">
                  <c:v>205.10813300000001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478-384F-BC72-FAF89CC1B2B2}"/>
            </c:ext>
          </c:extLst>
        </c:ser>
        <c:ser>
          <c:idx val="8"/>
          <c:order val="8"/>
          <c:tx>
            <c:strRef>
              <c:f>Лист1!$A$10</c:f>
              <c:strCache>
                <c:ptCount val="1"/>
                <c:pt idx="0">
                  <c:v>Япония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Лист1!$B$10:$O$10</c:f>
              <c:numCache>
                <c:formatCode>0.0</c:formatCode>
                <c:ptCount val="14"/>
                <c:pt idx="0">
                  <c:v>102.0288</c:v>
                </c:pt>
                <c:pt idx="1">
                  <c:v>109.387</c:v>
                </c:pt>
                <c:pt idx="2">
                  <c:v>121.4962</c:v>
                </c:pt>
                <c:pt idx="3">
                  <c:v>141.01</c:v>
                </c:pt>
                <c:pt idx="4">
                  <c:v>120.8648</c:v>
                </c:pt>
                <c:pt idx="5">
                  <c:v>134.4135</c:v>
                </c:pt>
                <c:pt idx="6">
                  <c:v>140.82669999999999</c:v>
                </c:pt>
                <c:pt idx="7">
                  <c:v>136.93940000000001</c:v>
                </c:pt>
                <c:pt idx="8">
                  <c:v>135.2269</c:v>
                </c:pt>
                <c:pt idx="9">
                  <c:v>163.78960000000001</c:v>
                </c:pt>
                <c:pt idx="10">
                  <c:v>162.637</c:v>
                </c:pt>
                <c:pt idx="11">
                  <c:v>175.8073</c:v>
                </c:pt>
                <c:pt idx="12">
                  <c:v>186.37090000000001</c:v>
                </c:pt>
                <c:pt idx="13">
                  <c:v>192.00636600000001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78-384F-BC72-FAF89CC1B2B2}"/>
            </c:ext>
          </c:extLst>
        </c:ser>
        <c:ser>
          <c:idx val="9"/>
          <c:order val="9"/>
          <c:tx>
            <c:strRef>
              <c:f>Лист1!$A$11</c:f>
              <c:strCache>
                <c:ptCount val="1"/>
                <c:pt idx="0">
                  <c:v>Сингапур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Лист1!$B$11:$O$11</c:f>
              <c:numCache>
                <c:formatCode>0.0</c:formatCode>
                <c:ptCount val="14"/>
                <c:pt idx="0">
                  <c:v>46.427300000000002</c:v>
                </c:pt>
                <c:pt idx="1">
                  <c:v>59.215299999999999</c:v>
                </c:pt>
                <c:pt idx="2">
                  <c:v>74.214200000000005</c:v>
                </c:pt>
                <c:pt idx="3">
                  <c:v>89.674899999999994</c:v>
                </c:pt>
                <c:pt idx="4">
                  <c:v>81.828000000000003</c:v>
                </c:pt>
                <c:pt idx="5">
                  <c:v>100.83199999999999</c:v>
                </c:pt>
                <c:pt idx="6">
                  <c:v>120.08705399999999</c:v>
                </c:pt>
                <c:pt idx="7">
                  <c:v>129.92165499999999</c:v>
                </c:pt>
                <c:pt idx="8">
                  <c:v>143.43794500000001</c:v>
                </c:pt>
                <c:pt idx="9">
                  <c:v>155.75928300000001</c:v>
                </c:pt>
                <c:pt idx="10">
                  <c:v>155.76237</c:v>
                </c:pt>
                <c:pt idx="11">
                  <c:v>156.98409100000001</c:v>
                </c:pt>
                <c:pt idx="12">
                  <c:v>172.60126399999999</c:v>
                </c:pt>
                <c:pt idx="13">
                  <c:v>184.015297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478-384F-BC72-FAF89CC1B2B2}"/>
            </c:ext>
          </c:extLst>
        </c:ser>
        <c:ser>
          <c:idx val="10"/>
          <c:order val="10"/>
          <c:tx>
            <c:strRef>
              <c:f>Лист1!$A$12</c:f>
              <c:strCache>
                <c:ptCount val="1"/>
                <c:pt idx="0">
                  <c:v>Испания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Лист1!$B$12:$O$12</c:f>
              <c:numCache>
                <c:formatCode>0.0</c:formatCode>
                <c:ptCount val="14"/>
                <c:pt idx="0">
                  <c:v>92.173959999999994</c:v>
                </c:pt>
                <c:pt idx="1">
                  <c:v>103.450096</c:v>
                </c:pt>
                <c:pt idx="2">
                  <c:v>119.892211</c:v>
                </c:pt>
                <c:pt idx="3">
                  <c:v>132.363407</c:v>
                </c:pt>
                <c:pt idx="4">
                  <c:v>112.723045</c:v>
                </c:pt>
                <c:pt idx="5">
                  <c:v>113.15087200000001</c:v>
                </c:pt>
                <c:pt idx="6">
                  <c:v>130.56418600000001</c:v>
                </c:pt>
                <c:pt idx="7">
                  <c:v>122.50255</c:v>
                </c:pt>
                <c:pt idx="8">
                  <c:v>126.450059</c:v>
                </c:pt>
                <c:pt idx="9">
                  <c:v>133.24519599999999</c:v>
                </c:pt>
                <c:pt idx="10">
                  <c:v>118.085667</c:v>
                </c:pt>
                <c:pt idx="11">
                  <c:v>126.565878</c:v>
                </c:pt>
                <c:pt idx="12">
                  <c:v>138.45093199999999</c:v>
                </c:pt>
                <c:pt idx="13">
                  <c:v>149.16661199999999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478-384F-BC72-FAF89CC1B2B2}"/>
            </c:ext>
          </c:extLst>
        </c:ser>
        <c:ser>
          <c:idx val="11"/>
          <c:order val="11"/>
          <c:tx>
            <c:strRef>
              <c:f>Лист1!$A$13</c:f>
              <c:strCache>
                <c:ptCount val="1"/>
                <c:pt idx="0">
                  <c:v>Швейцария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Лист1!$B$13:$O$13</c:f>
              <c:numCache>
                <c:formatCode>0.0</c:formatCode>
                <c:ptCount val="14"/>
                <c:pt idx="0">
                  <c:v>66.355895000000004</c:v>
                </c:pt>
                <c:pt idx="1">
                  <c:v>71.292584000000005</c:v>
                </c:pt>
                <c:pt idx="2">
                  <c:v>85.525632999999999</c:v>
                </c:pt>
                <c:pt idx="3">
                  <c:v>96.633734000000004</c:v>
                </c:pt>
                <c:pt idx="4">
                  <c:v>91.981544999999997</c:v>
                </c:pt>
                <c:pt idx="5">
                  <c:v>94.961022999999997</c:v>
                </c:pt>
                <c:pt idx="6">
                  <c:v>107.860506</c:v>
                </c:pt>
                <c:pt idx="7">
                  <c:v>109.081301</c:v>
                </c:pt>
                <c:pt idx="8">
                  <c:v>114.37825100000001</c:v>
                </c:pt>
                <c:pt idx="9">
                  <c:v>121.066976</c:v>
                </c:pt>
                <c:pt idx="10">
                  <c:v>113.799532</c:v>
                </c:pt>
                <c:pt idx="11">
                  <c:v>118.876751</c:v>
                </c:pt>
                <c:pt idx="12">
                  <c:v>121.831053</c:v>
                </c:pt>
                <c:pt idx="13">
                  <c:v>124.274714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478-384F-BC72-FAF89CC1B2B2}"/>
            </c:ext>
          </c:extLst>
        </c:ser>
        <c:ser>
          <c:idx val="12"/>
          <c:order val="12"/>
          <c:tx>
            <c:strRef>
              <c:f>Лист1!$A$14</c:f>
              <c:strCache>
                <c:ptCount val="1"/>
                <c:pt idx="0">
                  <c:v>Бельгия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Лист1!$B$14:$O$14</c:f>
              <c:numCache>
                <c:formatCode>0.0</c:formatCode>
                <c:ptCount val="14"/>
                <c:pt idx="0">
                  <c:v>59.226399999999998</c:v>
                </c:pt>
                <c:pt idx="1">
                  <c:v>62.370168</c:v>
                </c:pt>
                <c:pt idx="2">
                  <c:v>77.046518000000006</c:v>
                </c:pt>
                <c:pt idx="3">
                  <c:v>97.005232000000007</c:v>
                </c:pt>
                <c:pt idx="4">
                  <c:v>92.305552000000006</c:v>
                </c:pt>
                <c:pt idx="5">
                  <c:v>98.342483000000001</c:v>
                </c:pt>
                <c:pt idx="6">
                  <c:v>105.20396700000001</c:v>
                </c:pt>
                <c:pt idx="7">
                  <c:v>106.381393</c:v>
                </c:pt>
                <c:pt idx="8">
                  <c:v>113.22708799999999</c:v>
                </c:pt>
                <c:pt idx="9">
                  <c:v>124.92524899999999</c:v>
                </c:pt>
                <c:pt idx="10">
                  <c:v>113.41760499999999</c:v>
                </c:pt>
                <c:pt idx="11">
                  <c:v>113.842921</c:v>
                </c:pt>
                <c:pt idx="12">
                  <c:v>119.74229099999999</c:v>
                </c:pt>
                <c:pt idx="13">
                  <c:v>123.40474500000001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478-384F-BC72-FAF89CC1B2B2}"/>
            </c:ext>
          </c:extLst>
        </c:ser>
        <c:ser>
          <c:idx val="13"/>
          <c:order val="13"/>
          <c:tx>
            <c:strRef>
              <c:f>Лист1!$A$15</c:f>
              <c:strCache>
                <c:ptCount val="1"/>
                <c:pt idx="0">
                  <c:v>Италия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Лист1!$B$15:$O$15</c:f>
              <c:numCache>
                <c:formatCode>0.0</c:formatCode>
                <c:ptCount val="14"/>
                <c:pt idx="0">
                  <c:v>92.047545999999997</c:v>
                </c:pt>
                <c:pt idx="1">
                  <c:v>102.429399</c:v>
                </c:pt>
                <c:pt idx="2">
                  <c:v>116.698328</c:v>
                </c:pt>
                <c:pt idx="3">
                  <c:v>116.478497</c:v>
                </c:pt>
                <c:pt idx="4">
                  <c:v>97.335840000000005</c:v>
                </c:pt>
                <c:pt idx="5">
                  <c:v>100.96683</c:v>
                </c:pt>
                <c:pt idx="6">
                  <c:v>110.27587200000001</c:v>
                </c:pt>
                <c:pt idx="7">
                  <c:v>108.599835</c:v>
                </c:pt>
                <c:pt idx="8">
                  <c:v>111.94340099999999</c:v>
                </c:pt>
                <c:pt idx="9">
                  <c:v>113.895979</c:v>
                </c:pt>
                <c:pt idx="10">
                  <c:v>97.929597999999999</c:v>
                </c:pt>
                <c:pt idx="11">
                  <c:v>100.320217</c:v>
                </c:pt>
                <c:pt idx="12">
                  <c:v>111.41862399999999</c:v>
                </c:pt>
                <c:pt idx="13">
                  <c:v>121.58904200000001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478-384F-BC72-FAF89CC1B2B2}"/>
            </c:ext>
          </c:extLst>
        </c:ser>
        <c:ser>
          <c:idx val="14"/>
          <c:order val="14"/>
          <c:tx>
            <c:strRef>
              <c:f>Лист1!$A$16</c:f>
              <c:strCache>
                <c:ptCount val="1"/>
                <c:pt idx="0">
                  <c:v>Гонконг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Лист1!$B$16:$O$16</c:f>
              <c:numCache>
                <c:formatCode>0.0</c:formatCode>
                <c:ptCount val="14"/>
                <c:pt idx="0">
                  <c:v>47.373308999999999</c:v>
                </c:pt>
                <c:pt idx="1">
                  <c:v>54.445171999999999</c:v>
                </c:pt>
                <c:pt idx="2">
                  <c:v>64.446625999999995</c:v>
                </c:pt>
                <c:pt idx="3">
                  <c:v>69.907495999999995</c:v>
                </c:pt>
                <c:pt idx="4">
                  <c:v>64.669655000000006</c:v>
                </c:pt>
                <c:pt idx="5">
                  <c:v>80.538749999999993</c:v>
                </c:pt>
                <c:pt idx="6">
                  <c:v>91.304727999999997</c:v>
                </c:pt>
                <c:pt idx="7">
                  <c:v>98.502440000000007</c:v>
                </c:pt>
                <c:pt idx="8">
                  <c:v>104.77565800000001</c:v>
                </c:pt>
                <c:pt idx="9">
                  <c:v>106.92237900000001</c:v>
                </c:pt>
                <c:pt idx="10">
                  <c:v>104.35682300000001</c:v>
                </c:pt>
                <c:pt idx="11">
                  <c:v>98.533157000000003</c:v>
                </c:pt>
                <c:pt idx="12">
                  <c:v>104.312963</c:v>
                </c:pt>
                <c:pt idx="13">
                  <c:v>114.024383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478-384F-BC72-FAF89CC1B2B2}"/>
            </c:ext>
          </c:extLst>
        </c:ser>
        <c:ser>
          <c:idx val="15"/>
          <c:order val="15"/>
          <c:tx>
            <c:strRef>
              <c:f>Лист1!$A$17</c:f>
              <c:strCache>
                <c:ptCount val="1"/>
                <c:pt idx="0">
                  <c:v>Люксембург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Лист1!$B$1:$O$1</c:f>
              <c:numCache>
                <c:formatCode>General</c:formatCod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</c:numCache>
            </c:numRef>
          </c:cat>
          <c:val>
            <c:numRef>
              <c:f>Лист1!$B$17:$O$17</c:f>
              <c:numCache>
                <c:formatCode>0.0</c:formatCode>
                <c:ptCount val="14"/>
                <c:pt idx="0">
                  <c:v>40.416283</c:v>
                </c:pt>
                <c:pt idx="1">
                  <c:v>50.079954000000001</c:v>
                </c:pt>
                <c:pt idx="2">
                  <c:v>63.720281999999997</c:v>
                </c:pt>
                <c:pt idx="3">
                  <c:v>68.199027000000001</c:v>
                </c:pt>
                <c:pt idx="4">
                  <c:v>57.645026999999999</c:v>
                </c:pt>
                <c:pt idx="5">
                  <c:v>62.409525000000002</c:v>
                </c:pt>
                <c:pt idx="6">
                  <c:v>72.672045999999995</c:v>
                </c:pt>
                <c:pt idx="7">
                  <c:v>77.263901000000004</c:v>
                </c:pt>
                <c:pt idx="8">
                  <c:v>89.680909</c:v>
                </c:pt>
                <c:pt idx="9">
                  <c:v>102.83247900000001</c:v>
                </c:pt>
                <c:pt idx="10">
                  <c:v>98.380877999999996</c:v>
                </c:pt>
                <c:pt idx="11">
                  <c:v>97.870091000000002</c:v>
                </c:pt>
                <c:pt idx="12">
                  <c:v>102.74201600000001</c:v>
                </c:pt>
                <c:pt idx="13">
                  <c:v>113.13878800000001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478-384F-BC72-FAF89CC1B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9963391"/>
        <c:axId val="1120149695"/>
      </c:barChart>
      <c:catAx>
        <c:axId val="111996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0149695"/>
        <c:crosses val="autoZero"/>
        <c:auto val="1"/>
        <c:lblAlgn val="ctr"/>
        <c:lblOffset val="100"/>
        <c:noMultiLvlLbl val="0"/>
      </c:catAx>
      <c:valAx>
        <c:axId val="112014969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/>
                  <a:t>Млрд одлл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19963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Отношение экспорта услуг к экспорту товаров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Лист1!$A$22:$A$37</c:f>
              <c:strCache>
                <c:ptCount val="16"/>
                <c:pt idx="0">
                  <c:v>Люксембург</c:v>
                </c:pt>
                <c:pt idx="1">
                  <c:v>Ирландия</c:v>
                </c:pt>
                <c:pt idx="2">
                  <c:v>СК</c:v>
                </c:pt>
                <c:pt idx="3">
                  <c:v>Индия</c:v>
                </c:pt>
                <c:pt idx="4">
                  <c:v>Франция</c:v>
                </c:pt>
                <c:pt idx="5">
                  <c:v>США</c:v>
                </c:pt>
                <c:pt idx="6">
                  <c:v>Сингапур</c:v>
                </c:pt>
                <c:pt idx="7">
                  <c:v>Испания</c:v>
                </c:pt>
                <c:pt idx="8">
                  <c:v>Швейцария</c:v>
                </c:pt>
                <c:pt idx="9">
                  <c:v>Нидерланды</c:v>
                </c:pt>
                <c:pt idx="10">
                  <c:v>Бельгия</c:v>
                </c:pt>
                <c:pt idx="11">
                  <c:v>Япония</c:v>
                </c:pt>
                <c:pt idx="12">
                  <c:v>Италия</c:v>
                </c:pt>
                <c:pt idx="13">
                  <c:v>ФРГ</c:v>
                </c:pt>
                <c:pt idx="14">
                  <c:v>Гонконг</c:v>
                </c:pt>
                <c:pt idx="15">
                  <c:v>Китай</c:v>
                </c:pt>
              </c:strCache>
            </c:strRef>
          </c:cat>
          <c:val>
            <c:numRef>
              <c:f>Лист1!$D$22:$D$37</c:f>
              <c:numCache>
                <c:formatCode>0.0%</c:formatCode>
                <c:ptCount val="16"/>
                <c:pt idx="0">
                  <c:v>6.7344516666666667</c:v>
                </c:pt>
                <c:pt idx="1">
                  <c:v>1.2468594121212122</c:v>
                </c:pt>
                <c:pt idx="2">
                  <c:v>0.76641610431947838</c:v>
                </c:pt>
                <c:pt idx="3">
                  <c:v>0.63304979320987653</c:v>
                </c:pt>
                <c:pt idx="4">
                  <c:v>0.51220213143560012</c:v>
                </c:pt>
                <c:pt idx="5">
                  <c:v>0.49725576890756301</c:v>
                </c:pt>
                <c:pt idx="6">
                  <c:v>0.44653068915311817</c:v>
                </c:pt>
                <c:pt idx="7">
                  <c:v>0.43024693394865876</c:v>
                </c:pt>
                <c:pt idx="8">
                  <c:v>0.39998298680399103</c:v>
                </c:pt>
                <c:pt idx="9">
                  <c:v>0.33340930015124437</c:v>
                </c:pt>
                <c:pt idx="10">
                  <c:v>0.26334772727272726</c:v>
                </c:pt>
                <c:pt idx="11">
                  <c:v>0.26010073963695474</c:v>
                </c:pt>
                <c:pt idx="12">
                  <c:v>0.22115140414696255</c:v>
                </c:pt>
                <c:pt idx="13">
                  <c:v>0.21274298856482077</c:v>
                </c:pt>
                <c:pt idx="14">
                  <c:v>0.20035913371990863</c:v>
                </c:pt>
                <c:pt idx="15">
                  <c:v>0.10698469970331168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E6-E54D-AE7A-FD90175B42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4643247"/>
        <c:axId val="1118741999"/>
      </c:barChart>
      <c:catAx>
        <c:axId val="109464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18741999"/>
        <c:crosses val="autoZero"/>
        <c:auto val="1"/>
        <c:lblAlgn val="ctr"/>
        <c:lblOffset val="100"/>
        <c:noMultiLvlLbl val="0"/>
      </c:catAx>
      <c:valAx>
        <c:axId val="1118741999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94643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Торговый баланс, млрд долл.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8698818897637793E-2"/>
          <c:y val="3.1513852435112275E-2"/>
          <c:w val="0.95192618110236216"/>
          <c:h val="0.959259259259259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Лист1!$A$55:$A$74</c:f>
              <c:strCache>
                <c:ptCount val="20"/>
                <c:pt idx="0">
                  <c:v>Китай</c:v>
                </c:pt>
                <c:pt idx="1">
                  <c:v>ФРГ</c:v>
                </c:pt>
                <c:pt idx="2">
                  <c:v>Россия</c:v>
                </c:pt>
                <c:pt idx="3">
                  <c:v>СА</c:v>
                </c:pt>
                <c:pt idx="4">
                  <c:v>Нидерланды</c:v>
                </c:pt>
                <c:pt idx="5">
                  <c:v>Ирландия</c:v>
                </c:pt>
                <c:pt idx="6">
                  <c:v>Италия</c:v>
                </c:pt>
                <c:pt idx="7">
                  <c:v>Австралия</c:v>
                </c:pt>
                <c:pt idx="8">
                  <c:v>Ирак</c:v>
                </c:pt>
                <c:pt idx="9">
                  <c:v>Бразилия</c:v>
                </c:pt>
                <c:pt idx="10">
                  <c:v>Турция</c:v>
                </c:pt>
                <c:pt idx="11">
                  <c:v>Панама</c:v>
                </c:pt>
                <c:pt idx="12">
                  <c:v>Испания</c:v>
                </c:pt>
                <c:pt idx="13">
                  <c:v>Египет</c:v>
                </c:pt>
                <c:pt idx="14">
                  <c:v>Филиппины</c:v>
                </c:pt>
                <c:pt idx="15">
                  <c:v>Гонконг</c:v>
                </c:pt>
                <c:pt idx="16">
                  <c:v>Франция</c:v>
                </c:pt>
                <c:pt idx="17">
                  <c:v>Индия</c:v>
                </c:pt>
                <c:pt idx="18">
                  <c:v>СК</c:v>
                </c:pt>
                <c:pt idx="19">
                  <c:v>США</c:v>
                </c:pt>
              </c:strCache>
            </c:strRef>
          </c:cat>
          <c:val>
            <c:numRef>
              <c:f>Лист1!$B$55:$B$74</c:f>
              <c:numCache>
                <c:formatCode>General</c:formatCode>
                <c:ptCount val="20"/>
                <c:pt idx="0">
                  <c:v>429.6</c:v>
                </c:pt>
                <c:pt idx="1">
                  <c:v>250.2</c:v>
                </c:pt>
                <c:pt idx="2">
                  <c:v>179</c:v>
                </c:pt>
                <c:pt idx="3">
                  <c:v>107.5</c:v>
                </c:pt>
                <c:pt idx="4">
                  <c:v>74.5</c:v>
                </c:pt>
                <c:pt idx="5">
                  <c:v>71.3</c:v>
                </c:pt>
                <c:pt idx="6">
                  <c:v>60.3</c:v>
                </c:pt>
                <c:pt idx="7">
                  <c:v>58.3</c:v>
                </c:pt>
                <c:pt idx="8">
                  <c:v>57.7</c:v>
                </c:pt>
                <c:pt idx="9">
                  <c:v>46.7</c:v>
                </c:pt>
                <c:pt idx="10">
                  <c:v>-29.6</c:v>
                </c:pt>
                <c:pt idx="11">
                  <c:v>-33.799999999999997</c:v>
                </c:pt>
                <c:pt idx="12">
                  <c:v>-39</c:v>
                </c:pt>
                <c:pt idx="13">
                  <c:v>-39.6</c:v>
                </c:pt>
                <c:pt idx="14">
                  <c:v>-42.6</c:v>
                </c:pt>
                <c:pt idx="15">
                  <c:v>-42.9</c:v>
                </c:pt>
                <c:pt idx="16">
                  <c:v>-82.8</c:v>
                </c:pt>
                <c:pt idx="17">
                  <c:v>-157.19999999999999</c:v>
                </c:pt>
                <c:pt idx="18">
                  <c:v>-224.5</c:v>
                </c:pt>
                <c:pt idx="19">
                  <c:v>-923.2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F-3648-AD10-4E697F93C6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1483327"/>
        <c:axId val="1121484959"/>
      </c:barChart>
      <c:catAx>
        <c:axId val="1121483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1484959"/>
        <c:crosses val="autoZero"/>
        <c:auto val="1"/>
        <c:lblAlgn val="ctr"/>
        <c:lblOffset val="100"/>
        <c:noMultiLvlLbl val="0"/>
      </c:catAx>
      <c:valAx>
        <c:axId val="11214849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148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Среднее расстояние до страны-импортера, тыс. км.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Лист1!$A$77:$A$96</c:f>
              <c:strCache>
                <c:ptCount val="20"/>
                <c:pt idx="0">
                  <c:v>Чили</c:v>
                </c:pt>
                <c:pt idx="1">
                  <c:v>Венесуэла</c:v>
                </c:pt>
                <c:pt idx="2">
                  <c:v>Аргентина</c:v>
                </c:pt>
                <c:pt idx="3">
                  <c:v>Перу</c:v>
                </c:pt>
                <c:pt idx="4">
                  <c:v>Бразилия</c:v>
                </c:pt>
                <c:pt idx="5">
                  <c:v>Маршалловы о-ва</c:v>
                </c:pt>
                <c:pt idx="6">
                  <c:v>Уругвай</c:v>
                </c:pt>
                <c:pt idx="7">
                  <c:v>Куба</c:v>
                </c:pt>
                <c:pt idx="8">
                  <c:v>Габон</c:v>
                </c:pt>
                <c:pt idx="9">
                  <c:v>Конго</c:v>
                </c:pt>
                <c:pt idx="10">
                  <c:v>Венгрия</c:v>
                </c:pt>
                <c:pt idx="11">
                  <c:v>Латвия</c:v>
                </c:pt>
                <c:pt idx="12">
                  <c:v>Северная Македония</c:v>
                </c:pt>
                <c:pt idx="13">
                  <c:v>Словакия</c:v>
                </c:pt>
                <c:pt idx="14">
                  <c:v>Люксембург</c:v>
                </c:pt>
                <c:pt idx="15">
                  <c:v>Чехия</c:v>
                </c:pt>
                <c:pt idx="16">
                  <c:v>Сербия</c:v>
                </c:pt>
                <c:pt idx="17">
                  <c:v>Хорватия</c:v>
                </c:pt>
                <c:pt idx="18">
                  <c:v>Словения</c:v>
                </c:pt>
                <c:pt idx="19">
                  <c:v>Босния и Герцеговина</c:v>
                </c:pt>
              </c:strCache>
            </c:strRef>
          </c:cat>
          <c:val>
            <c:numRef>
              <c:f>Лист1!$B$77:$B$96</c:f>
              <c:numCache>
                <c:formatCode>General</c:formatCode>
                <c:ptCount val="20"/>
                <c:pt idx="0">
                  <c:v>13.8</c:v>
                </c:pt>
                <c:pt idx="1">
                  <c:v>12.4</c:v>
                </c:pt>
                <c:pt idx="2">
                  <c:v>11.9</c:v>
                </c:pt>
                <c:pt idx="3">
                  <c:v>11.4</c:v>
                </c:pt>
                <c:pt idx="4">
                  <c:v>11.3</c:v>
                </c:pt>
                <c:pt idx="5">
                  <c:v>11</c:v>
                </c:pt>
                <c:pt idx="6">
                  <c:v>10.8</c:v>
                </c:pt>
                <c:pt idx="7">
                  <c:v>10.7</c:v>
                </c:pt>
                <c:pt idx="8">
                  <c:v>10.5</c:v>
                </c:pt>
                <c:pt idx="9">
                  <c:v>10.4</c:v>
                </c:pt>
                <c:pt idx="10">
                  <c:v>1.5</c:v>
                </c:pt>
                <c:pt idx="11">
                  <c:v>1.5</c:v>
                </c:pt>
                <c:pt idx="12">
                  <c:v>1.4</c:v>
                </c:pt>
                <c:pt idx="13">
                  <c:v>1.4</c:v>
                </c:pt>
                <c:pt idx="14">
                  <c:v>1.4</c:v>
                </c:pt>
                <c:pt idx="15">
                  <c:v>1.3</c:v>
                </c:pt>
                <c:pt idx="16">
                  <c:v>1.2</c:v>
                </c:pt>
                <c:pt idx="17">
                  <c:v>1.2</c:v>
                </c:pt>
                <c:pt idx="18">
                  <c:v>1.2</c:v>
                </c:pt>
                <c:pt idx="1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F-2C42-8927-98C62C6CC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1483327"/>
        <c:axId val="1121484959"/>
      </c:barChart>
      <c:catAx>
        <c:axId val="1121483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1484959"/>
        <c:crosses val="autoZero"/>
        <c:auto val="1"/>
        <c:lblAlgn val="ctr"/>
        <c:lblOffset val="100"/>
        <c:noMultiLvlLbl val="0"/>
      </c:catAx>
      <c:valAx>
        <c:axId val="1121484959"/>
        <c:scaling>
          <c:orientation val="minMax"/>
          <c:max val="1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2148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Выезжающих международных туристов, млн. чел.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Лист1!$A$23:$A$32</c:f>
              <c:strCache>
                <c:ptCount val="10"/>
                <c:pt idx="0">
                  <c:v>КНР</c:v>
                </c:pt>
                <c:pt idx="1">
                  <c:v>ФРГ</c:v>
                </c:pt>
                <c:pt idx="2">
                  <c:v>США</c:v>
                </c:pt>
                <c:pt idx="3">
                  <c:v>СК</c:v>
                </c:pt>
                <c:pt idx="4">
                  <c:v>Италия</c:v>
                </c:pt>
                <c:pt idx="5">
                  <c:v>Украина</c:v>
                </c:pt>
                <c:pt idx="6">
                  <c:v>Франция</c:v>
                </c:pt>
                <c:pt idx="7">
                  <c:v>Индия</c:v>
                </c:pt>
                <c:pt idx="8">
                  <c:v>Канада</c:v>
                </c:pt>
                <c:pt idx="9">
                  <c:v>Нидерланды</c:v>
                </c:pt>
              </c:strCache>
            </c:strRef>
          </c:cat>
          <c:val>
            <c:numRef>
              <c:f>Лист1!$B$23:$B$32</c:f>
              <c:numCache>
                <c:formatCode>#,##0.0</c:formatCode>
                <c:ptCount val="10"/>
                <c:pt idx="0">
                  <c:v>149.72</c:v>
                </c:pt>
                <c:pt idx="1">
                  <c:v>108.542</c:v>
                </c:pt>
                <c:pt idx="2">
                  <c:v>92.563999999999993</c:v>
                </c:pt>
                <c:pt idx="3">
                  <c:v>70.385999999999996</c:v>
                </c:pt>
                <c:pt idx="4">
                  <c:v>33.347099999999998</c:v>
                </c:pt>
                <c:pt idx="5">
                  <c:v>27.811</c:v>
                </c:pt>
                <c:pt idx="6">
                  <c:v>26.914000000000001</c:v>
                </c:pt>
                <c:pt idx="7">
                  <c:v>26.295999999999999</c:v>
                </c:pt>
                <c:pt idx="8">
                  <c:v>26.033000000000001</c:v>
                </c:pt>
                <c:pt idx="9">
                  <c:v>22.114999999999998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36-5A4E-B3E3-427FE8D31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3189519"/>
        <c:axId val="1153191151"/>
      </c:barChart>
      <c:catAx>
        <c:axId val="1153189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3191151"/>
        <c:crosses val="autoZero"/>
        <c:auto val="1"/>
        <c:lblAlgn val="ctr"/>
        <c:lblOffset val="100"/>
        <c:noMultiLvlLbl val="0"/>
      </c:catAx>
      <c:valAx>
        <c:axId val="1153191151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318951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0" i="0" baseline="0" dirty="0">
                <a:effectLst/>
              </a:rPr>
              <a:t>Въезжающих международных туристов, млн. чел.</a:t>
            </a:r>
            <a:endParaRPr lang="ru-RU" dirty="0">
              <a:effectLst/>
            </a:endParaRP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Лист1!$A$36:$A$45</c:f>
              <c:strCache>
                <c:ptCount val="10"/>
                <c:pt idx="0">
                  <c:v>Франция</c:v>
                </c:pt>
                <c:pt idx="1">
                  <c:v>США</c:v>
                </c:pt>
                <c:pt idx="2">
                  <c:v>КНР</c:v>
                </c:pt>
                <c:pt idx="3">
                  <c:v>Испания</c:v>
                </c:pt>
                <c:pt idx="4">
                  <c:v>Мексика</c:v>
                </c:pt>
                <c:pt idx="5">
                  <c:v>Италия</c:v>
                </c:pt>
                <c:pt idx="6">
                  <c:v>Польша</c:v>
                </c:pt>
                <c:pt idx="7">
                  <c:v>Гонконг</c:v>
                </c:pt>
                <c:pt idx="8">
                  <c:v>Хорватия</c:v>
                </c:pt>
                <c:pt idx="9">
                  <c:v>Венгрия</c:v>
                </c:pt>
              </c:strCache>
            </c:strRef>
          </c:cat>
          <c:val>
            <c:numRef>
              <c:f>Лист1!$B$36:$B$45</c:f>
              <c:numCache>
                <c:formatCode>General</c:formatCode>
                <c:ptCount val="10"/>
                <c:pt idx="0">
                  <c:v>212</c:v>
                </c:pt>
                <c:pt idx="1">
                  <c:v>169.3</c:v>
                </c:pt>
                <c:pt idx="2">
                  <c:v>158.6</c:v>
                </c:pt>
                <c:pt idx="3">
                  <c:v>124.1</c:v>
                </c:pt>
                <c:pt idx="4">
                  <c:v>96.5</c:v>
                </c:pt>
                <c:pt idx="5">
                  <c:v>93.2</c:v>
                </c:pt>
                <c:pt idx="6">
                  <c:v>85.9</c:v>
                </c:pt>
                <c:pt idx="7">
                  <c:v>65.099999999999994</c:v>
                </c:pt>
                <c:pt idx="8">
                  <c:v>57.7</c:v>
                </c:pt>
                <c:pt idx="9">
                  <c:v>57.7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D-3842-AF73-76AC08469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3189519"/>
        <c:axId val="1153191151"/>
      </c:barChart>
      <c:catAx>
        <c:axId val="1153189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3191151"/>
        <c:crosses val="autoZero"/>
        <c:auto val="1"/>
        <c:lblAlgn val="ctr"/>
        <c:lblOffset val="100"/>
        <c:noMultiLvlLbl val="0"/>
      </c:catAx>
      <c:valAx>
        <c:axId val="11531911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318951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175F7-2B7D-4814-8161-00C58BE5189A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0224F-C7FD-412A-A515-DDF09863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160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70145-FC4B-EE44-800F-F9D99913A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289E97-821D-864E-A963-E37433A24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2D6A3F-6AA3-F748-A04E-244F2451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6B7178-6585-E248-9C82-95A5DC9A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F37F5B-2900-5242-A063-5A238969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41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74430-C357-A14B-8D0C-CA8E9429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2D0ACE-5774-E143-9E6A-DD90A624C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46357F-4E8B-274A-833C-914ED2AA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B49BFB-2ABC-FD4A-808C-EA8633DBF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0FDA39-9B12-5E4B-BD55-45D94B69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44AA6C-B3B8-7940-A7AE-99B920638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E1F9EB-AD06-8747-B047-2ECD114B9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44242-3D03-8540-A179-8E4CD19F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C83889-30FF-5F47-8198-0358AA38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5098EB-2E9B-744A-BF71-B085AAA0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33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4DFAF-E173-E546-A955-673AD482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35448-183C-0E49-A4AE-594B24855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F08BE0-A557-9E45-94C4-B3BB5565D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B09C10-0D52-EB41-B360-E71B3240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0C667-6930-294C-8DA7-FAB22FCF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27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A217F-E233-6F40-8CA3-D74C5854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A0AE6-FBE6-E844-85C9-310D975DB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1E1907-2E83-D943-A21D-7D9A908DB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22C536-DAD5-8345-A8F9-3CC6EA8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DC1920-1FC2-C047-98A8-5CDEDE8F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4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85CD2-9AFC-794A-9FD4-2C5D3A48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09717E-714D-B54F-BEBA-CDFE41790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3AA705-E3BC-1341-BD75-70E46FD21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30345C-4079-9642-8214-2D6E93EE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FB2A4D-3426-D34E-8D71-D0328E9D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CEA010-99D6-F948-8180-4EFBBAA0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279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9FAC5-CF51-FE42-84D9-4C5D4C94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CF0B7D-EFA5-2340-83E2-C32D2F7FB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28004D-1ACF-2243-9353-78C582B2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800BA9-1E4F-5346-850F-07ECD4C7C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E66AAE-CC8D-6141-97A3-3DF44164E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0D39CD-01E7-BB4C-B464-687244CA1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7D2809-DDA1-DC4B-BE22-1CE5178F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97BBFB-2E26-9A4F-8EAF-7EB24AD9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39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B5C542-3072-2E43-AD3A-F2280040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B669D1-4B19-E443-8995-837C30B6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C15914-4280-B747-A2D5-D7562FF1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2C797-74EF-8C4E-9670-EA1C4324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0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4AA261-324A-ED44-AC88-0001B0F2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196972-FE6C-2641-B7C3-0C6356C0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6BB088-8AE2-1B4A-AF26-56A5C701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80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E0EDB-59AC-1249-9E83-BBFAAFD0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5B0AD-670D-2E42-B511-FFB168109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6EC350-AB10-7D42-9507-B52B7EAF2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7F0CF6-7D62-9747-B15E-1321B7E2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723B08-2A98-A049-B5C1-2271DDD46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2A750-EF45-9A47-9429-285154D4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45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76203-0E34-C341-84F1-96B74E7D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563745-11FE-694E-8052-75FDC9992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6D500F-92F0-314A-80A4-E9CC69C8A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AD173B-F0E2-DC4E-BB9F-4106ED74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FD8265-8C66-EA4F-B752-15B537BA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45DED6-F2DD-D245-95DA-2E3CC818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8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7C9E3-6E14-294E-A69D-FE9C6F5A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CF8E65-A557-1048-AF8E-C5E667EE8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B9AF13-2F0A-314C-AC00-2F56F19DC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E976A-1378-47ED-A1CD-22670FECE2C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996B07-BE14-6641-951A-6411C51A5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51E2FE-22D7-B34A-8858-8F2C728FF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7F9B-A3D4-4041-BF36-09D67FF8D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3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Мировое хозяйство</a:t>
            </a:r>
          </a:p>
        </p:txBody>
      </p:sp>
    </p:spTree>
    <p:extLst>
      <p:ext uri="{BB962C8B-B14F-4D97-AF65-F5344CB8AC3E}">
        <p14:creationId xmlns:p14="http://schemas.microsoft.com/office/powerpoint/2010/main" val="1602351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B8D52D95-C1C8-634D-94B0-7A6B46A2B7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73329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99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88B1FF60-A288-414F-BDAC-EBE3E4F00E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533550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4178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шкафчик&#10;&#10;Автоматически созданное описание">
            <a:extLst>
              <a:ext uri="{FF2B5EF4-FFF2-40B4-BE49-F238E27FC236}">
                <a16:creationId xmlns:a16="http://schemas.microsoft.com/office/drawing/2014/main" id="{673AE443-6A29-F746-8743-74F941914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958"/>
            <a:ext cx="12192000" cy="43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A8A4EE9-5FBC-894C-9AF1-1826FF12F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8" y="0"/>
            <a:ext cx="11881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6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C4FFE8B-2A8F-7E42-871C-8705D59F6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24" y="0"/>
            <a:ext cx="9959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41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DD31826-880B-2D4F-8DEA-E98313FB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93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6D8983C-1171-7D4C-830F-B5DF5CFF8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83" y="0"/>
            <a:ext cx="7593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5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DE1424CF-BC5E-DD49-9D10-D885EC21B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13" y="313636"/>
            <a:ext cx="5936973" cy="68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68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6E70A21-CD8D-AB40-87B6-79A79D34A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" y="665921"/>
            <a:ext cx="12143003" cy="5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39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53E3469-52FD-B44C-8060-06E39FFC0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32409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/>
              <a:tblGrid>
                <a:gridCol w="4558748">
                  <a:extLst>
                    <a:ext uri="{9D8B030D-6E8A-4147-A177-3AD203B41FA5}">
                      <a16:colId xmlns:a16="http://schemas.microsoft.com/office/drawing/2014/main" val="643335246"/>
                    </a:ext>
                  </a:extLst>
                </a:gridCol>
                <a:gridCol w="7633252">
                  <a:extLst>
                    <a:ext uri="{9D8B030D-6E8A-4147-A177-3AD203B41FA5}">
                      <a16:colId xmlns:a16="http://schemas.microsoft.com/office/drawing/2014/main" val="378571783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Страна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Валюта до евро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51668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Австрия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австрийский шиллинг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286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Бельгия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бельгийский франк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31778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Германия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немецкая марка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32241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Греция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греческая драхма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19308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Ирландия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ирландский фунт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7693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Испания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испанская песета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1233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Италия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итальянская лира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3237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Кипр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кипрский фунт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83784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Латвия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латвийский лат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9079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Литва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литовский лит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3970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Люксембург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люксембургский франк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78583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Мальта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мальтийская лира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1514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Нидерланды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нидерландский гульден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76956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Португалия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португальский эскудо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4309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Словакия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словацкая крона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46532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Словения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словенский толар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1516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Финляндия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финляндская марка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42584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французский франк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67037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Эстония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эстонская крона</a:t>
                      </a:r>
                    </a:p>
                  </a:txBody>
                  <a:tcPr marL="5522" marR="5522" marT="5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681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094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6D5B1-0653-E742-A174-47F81B63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сектора услуг в ВВП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CC815C7-97DD-1846-9E37-950A9F327D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1229432"/>
              </p:ext>
            </p:extLst>
          </p:nvPr>
        </p:nvGraphicFramePr>
        <p:xfrm>
          <a:off x="0" y="1325562"/>
          <a:ext cx="12192000" cy="5532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4863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C1AA1A7-1DB8-7F4E-8918-513469547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-1" r="12548" b="52078"/>
          <a:stretch/>
        </p:blipFill>
        <p:spPr>
          <a:xfrm>
            <a:off x="0" y="0"/>
            <a:ext cx="6891131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9672E8B-C296-7342-8764-08CAE0309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0" b="6859"/>
          <a:stretch/>
        </p:blipFill>
        <p:spPr>
          <a:xfrm>
            <a:off x="6891131" y="1530358"/>
            <a:ext cx="5300869" cy="379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8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337DB3-EAD3-5D4A-A00D-672F84B27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6" y="0"/>
            <a:ext cx="1189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9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07B99A4-52FA-2447-A907-07FA90204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133"/>
            <a:ext cx="12192000" cy="54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E76EE30-E7BA-7A4D-92E0-D8D745AA8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" y="0"/>
            <a:ext cx="11208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4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E7CCF560-A1F1-3048-ABF8-4B3BD1D10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2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C5FAA00-995A-2248-B7B1-51D5AA446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54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FF7CB4E-27FB-D246-9515-0D7CF79A4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502"/>
            <a:ext cx="12192000" cy="59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41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2408951-76CF-1144-B028-1728DDCC07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39348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7363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75D34277-6630-074A-AFBA-C1A6341922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787448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8660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8349A8C-EC1F-7F4F-8569-CEC03EB76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38" y="0"/>
            <a:ext cx="8384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12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793D4282-4BEF-484E-B050-5265EAE800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99891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0833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5427ED4-393F-8E41-ACDE-CA9C30CDE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353"/>
            <a:ext cx="12192000" cy="55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58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C511DF-637B-184C-911D-193D66E32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95"/>
            <a:ext cx="12192000" cy="60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37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сидит, перед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92C52BB9-4B7E-8E49-B558-69E426CB1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32"/>
            <a:ext cx="12189377" cy="49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6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EF3F6FC-DFBE-0A4A-9217-321A7F09E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05"/>
            <a:ext cx="12192000" cy="66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4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26E51EC-7C96-FA4E-87F4-3A51C51BE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719666"/>
            <a:ext cx="12192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1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B437883-ED9E-2447-8C9D-F9E33292FF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50856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019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78CF2-8DE7-6145-B5AF-DED44D87F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05"/>
            <a:ext cx="12192001" cy="66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3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07913E6-8283-1549-8345-8C146EE2B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0" y="0"/>
            <a:ext cx="10543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6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FE383265-79FF-3846-891D-E4280F4F31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179273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8410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120</Words>
  <Application>Microsoft Macintosh PowerPoint</Application>
  <PresentationFormat>Широкоэкранный</PresentationFormat>
  <Paragraphs>51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Мировое хозяйство</vt:lpstr>
      <vt:lpstr>Доля сектора услуг в ВВП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Мировое хозяйство</dc:title>
  <dc:creator>Мария Горячко</dc:creator>
  <cp:lastModifiedBy>Мария Горячко</cp:lastModifiedBy>
  <cp:revision>40</cp:revision>
  <dcterms:created xsi:type="dcterms:W3CDTF">2020-04-12T19:08:12Z</dcterms:created>
  <dcterms:modified xsi:type="dcterms:W3CDTF">2020-04-20T17:19:30Z</dcterms:modified>
</cp:coreProperties>
</file>